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5" r:id="rId3"/>
    <p:sldId id="293" r:id="rId4"/>
    <p:sldId id="279" r:id="rId5"/>
    <p:sldId id="288" r:id="rId6"/>
    <p:sldId id="294" r:id="rId7"/>
    <p:sldId id="287" r:id="rId8"/>
    <p:sldId id="29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08/12/2023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08.12.2023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EF9E-739F-479A-88FF-406B976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EFE50B-7C7C-4DF4-AE05-0FEACFD4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ACBC6-AFE4-4EA9-A032-D7400376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BBF5-6E72-4E8C-BE55-14BA2B23BCD2}" type="datetimeFigureOut">
              <a:rPr lang="de-DE" smtClean="0"/>
              <a:t>08.12.2023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E96894-4B8D-482F-97A6-3A24943B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3BB609-F3DA-4FC9-A3A4-CA5302B4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5ED3-B125-42CE-A61E-48765D752D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0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ml.at/companionvolumetoolbox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creativecommons.org/licenses/by-nc-nd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B1A6B5E-8F34-758A-07DE-15204372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C592D40-8632-EBA5-8349-E512A0082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6AF3C5-B916-885E-808B-717921C10CD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pic>
        <p:nvPicPr>
          <p:cNvPr id="7" name="Grafik 10">
            <a:extLst>
              <a:ext uri="{FF2B5EF4-FFF2-40B4-BE49-F238E27FC236}">
                <a16:creationId xmlns:a16="http://schemas.microsoft.com/office/drawing/2014/main" id="{00E095C5-49E6-194C-562A-C408270E017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6007208"/>
            <a:ext cx="1026915" cy="666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FBAE4C-D10F-30B3-7009-006230F14403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4B56DA-097C-358A-395E-1D1FD54B4DDB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BDF5B75E-EE20-1AD7-D9AC-882BF7E5AB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7569" y="6127232"/>
            <a:ext cx="626134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NoDerivatives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7"/>
              </a:rPr>
              <a:t>CC BY-NC-ND 4.0</a:t>
            </a:r>
            <a:r>
              <a:rPr kumimoji="0" lang="en-US" altLang="en-US" sz="9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License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J. et al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8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06269"/>
            <a:ext cx="9144000" cy="2917663"/>
          </a:xfrm>
        </p:spPr>
        <p:txBody>
          <a:bodyPr>
            <a:normAutofit fontScale="90000"/>
          </a:bodyPr>
          <a:lstStyle/>
          <a:p>
            <a:r>
              <a:rPr lang="en-GB" sz="5300" dirty="0">
                <a:solidFill>
                  <a:schemeClr val="accent5">
                    <a:lumMod val="50000"/>
                  </a:schemeClr>
                </a:solidFill>
              </a:rPr>
              <a:t>The action-oriented approach and constructive alignment</a:t>
            </a:r>
            <a:br>
              <a:rPr lang="en-GB" sz="53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27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5300" b="1" dirty="0">
                <a:solidFill>
                  <a:schemeClr val="accent2">
                    <a:lumMod val="75000"/>
                  </a:schemeClr>
                </a:solidFill>
              </a:rPr>
              <a:t>– examples of tasks for use in professional development programmes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>
                <a:solidFill>
                  <a:srgbClr val="1F4E79"/>
                </a:solidFill>
              </a:rPr>
              <a:t>Boîte à outils pour la mise en œuvre volume complémentaire du CECR</a:t>
            </a:r>
          </a:p>
          <a:p>
            <a:r>
              <a:rPr lang="en-GB" sz="1200" b="1">
                <a:solidFill>
                  <a:srgbClr val="69C509"/>
                </a:solidFill>
              </a:rPr>
              <a:t>   </a:t>
            </a:r>
            <a:endParaRPr lang="en-GB" sz="1200" b="1" dirty="0">
              <a:solidFill>
                <a:srgbClr val="69C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Constructive alignment – needs analysis and definition of</a:t>
            </a:r>
            <a:br>
              <a:rPr lang="en-GB" sz="3200" dirty="0"/>
            </a:br>
            <a:r>
              <a:rPr lang="en-GB" sz="3200" dirty="0"/>
              <a:t>learning objectives / intended learning outcomes?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248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Identifying the learners’ and institution’s needs and defining the learning outcomes:</a:t>
            </a:r>
          </a:p>
          <a:p>
            <a:pPr marL="0" indent="0">
              <a:buNone/>
            </a:pPr>
            <a:endParaRPr lang="en-GB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What are the needs of future employers and of the students?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How do we define the learning objectives and targeted outcomes?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91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Constructive alignment – forward and backward </a:t>
            </a:r>
            <a:br>
              <a:rPr lang="en-GB" sz="3600" dirty="0"/>
            </a:br>
            <a:r>
              <a:rPr lang="en-GB" sz="3600" dirty="0"/>
              <a:t>design of curriculum planning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Opportunities and challenges of forward and backward design?</a:t>
            </a:r>
          </a:p>
          <a:p>
            <a:endParaRPr lang="en-GB" dirty="0"/>
          </a:p>
          <a:p>
            <a:r>
              <a:rPr lang="en-GB" dirty="0"/>
              <a:t>Which option do we need in which context? Or should we opt for a mixture of both?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Constructive alignment – </a:t>
            </a:r>
            <a:br>
              <a:rPr lang="en-GB" dirty="0"/>
            </a:br>
            <a:r>
              <a:rPr lang="en-GB" dirty="0"/>
              <a:t>an action-oriented approach to assessment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What does an action-oriented approach to assessment look like?</a:t>
            </a:r>
          </a:p>
          <a:p>
            <a:r>
              <a:rPr lang="en-GB" sz="2400" dirty="0">
                <a:solidFill>
                  <a:prstClr val="black"/>
                </a:solidFill>
              </a:rPr>
              <a:t>Which tasks / task types are useful in this context?</a:t>
            </a:r>
          </a:p>
          <a:p>
            <a:r>
              <a:rPr lang="en-GB" sz="2400" dirty="0">
                <a:solidFill>
                  <a:prstClr val="black"/>
                </a:solidFill>
              </a:rPr>
              <a:t>How do we develop meaningful, relevant and challenging tasks which motivate the test-taker to complete the test?</a:t>
            </a:r>
          </a:p>
          <a:p>
            <a:r>
              <a:rPr lang="en-GB" sz="2400" dirty="0">
                <a:solidFill>
                  <a:prstClr val="black"/>
                </a:solidFill>
              </a:rPr>
              <a:t>How can we develop a meaningful realistic scenario for our examination – in line with the teaching activities?</a:t>
            </a:r>
          </a:p>
          <a:p>
            <a:r>
              <a:rPr lang="en-GB" sz="2400" dirty="0">
                <a:solidFill>
                  <a:prstClr val="black"/>
                </a:solidFill>
              </a:rPr>
              <a:t>In which way does the test-taker act as a social agent?</a:t>
            </a:r>
          </a:p>
        </p:txBody>
      </p:sp>
    </p:spTree>
    <p:extLst>
      <p:ext uri="{BB962C8B-B14F-4D97-AF65-F5344CB8AC3E}">
        <p14:creationId xmlns:p14="http://schemas.microsoft.com/office/powerpoint/2010/main" val="396666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Constructive alignment: assessment – </a:t>
            </a:r>
            <a:br>
              <a:rPr lang="en-GB" dirty="0"/>
            </a:br>
            <a:r>
              <a:rPr lang="en-GB" dirty="0"/>
              <a:t>how can we put it into practice?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Examples of reflection activities in professional development programmes:</a:t>
            </a:r>
          </a:p>
          <a:p>
            <a:pPr marL="0" indent="0">
              <a:buNone/>
            </a:pPr>
            <a:endParaRPr lang="en-GB" sz="1200" dirty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 How can we assess the four language skills in an action-oriented approach?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How can we assess the four modes of communication in an action-oriented approach?</a:t>
            </a:r>
          </a:p>
          <a:p>
            <a:pPr lvl="1"/>
            <a:r>
              <a:rPr lang="en-GB" sz="2000" dirty="0">
                <a:solidFill>
                  <a:prstClr val="black"/>
                </a:solidFill>
              </a:rPr>
              <a:t>Do we need to assess all four modes of communication?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How can we assess mediation skills?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How can we find the right balance between validity, reliability and relevance?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Which test format for </a:t>
            </a:r>
          </a:p>
          <a:p>
            <a:pPr lvl="1"/>
            <a:r>
              <a:rPr lang="en-GB" sz="2000" dirty="0">
                <a:solidFill>
                  <a:prstClr val="black"/>
                </a:solidFill>
              </a:rPr>
              <a:t>assessing receptive skills?</a:t>
            </a:r>
          </a:p>
          <a:p>
            <a:pPr lvl="1"/>
            <a:r>
              <a:rPr lang="en-GB" sz="2000" dirty="0">
                <a:solidFill>
                  <a:prstClr val="black"/>
                </a:solidFill>
              </a:rPr>
              <a:t>assessing productive skills?</a:t>
            </a:r>
          </a:p>
        </p:txBody>
      </p:sp>
    </p:spTree>
    <p:extLst>
      <p:ext uri="{BB962C8B-B14F-4D97-AF65-F5344CB8AC3E}">
        <p14:creationId xmlns:p14="http://schemas.microsoft.com/office/powerpoint/2010/main" val="22933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Constructive alignment – planning teaching, learning</a:t>
            </a:r>
            <a:br>
              <a:rPr lang="en-GB" sz="3600" dirty="0"/>
            </a:br>
            <a:r>
              <a:rPr lang="en-GB" sz="3600" dirty="0"/>
              <a:t>and assessment activities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Which approach to teaching and learning shall be applied?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Which teaching methods help us to reach our objectives?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Developing teaching and learning activities: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What are suitable projects?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Which resources need to be uploaded onto the VLE?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Which activities will we carry out in the classroom? And which activities do learners do at home?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Which self-assessment tasks help the learners to improve?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Which format is suitable for final assessment? How does it reflect the project work carried out in class?</a:t>
            </a:r>
          </a:p>
          <a:p>
            <a:pPr marL="895350" lvl="1" indent="-438150">
              <a:buFont typeface="Wingdings" panose="05000000000000000000" pitchFamily="2" charset="2"/>
              <a:buChar char="Ø"/>
            </a:pPr>
            <a:r>
              <a:rPr lang="en-GB" dirty="0"/>
              <a:t>Which feedback strategies are suitable for formative and summative assessment?</a:t>
            </a:r>
          </a:p>
        </p:txBody>
      </p:sp>
    </p:spTree>
    <p:extLst>
      <p:ext uri="{BB962C8B-B14F-4D97-AF65-F5344CB8AC3E}">
        <p14:creationId xmlns:p14="http://schemas.microsoft.com/office/powerpoint/2010/main" val="14675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added value of constructive alignment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What is the added value of constructive alignment?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6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Constructive alignment – enhancing </a:t>
            </a:r>
            <a:br>
              <a:rPr lang="en-GB" dirty="0"/>
            </a:br>
            <a:r>
              <a:rPr lang="en-GB" dirty="0"/>
              <a:t>teacher competence in curriculum design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</p:spPr>
        <p:txBody>
          <a:bodyPr>
            <a:normAutofit/>
          </a:bodyPr>
          <a:lstStyle/>
          <a:p>
            <a:r>
              <a:rPr lang="en-GB" dirty="0"/>
              <a:t>How do we empower teachers and trainee teachers to become competent in syllabus design?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do we succeed in making teachers / teacher trainees adapt to a construct alignment design?</a:t>
            </a:r>
          </a:p>
          <a:p>
            <a:pPr marL="1187450" indent="-457200">
              <a:buFont typeface="Wingdings" panose="05000000000000000000" pitchFamily="2" charset="2"/>
              <a:buChar char="ü"/>
            </a:pPr>
            <a:r>
              <a:rPr lang="en-GB" dirty="0"/>
              <a:t>i.e. adopt an action-oriented approach and</a:t>
            </a:r>
          </a:p>
          <a:p>
            <a:pPr marL="1187450" indent="-457200">
              <a:buFont typeface="Wingdings" panose="05000000000000000000" pitchFamily="2" charset="2"/>
              <a:buChar char="ü"/>
            </a:pPr>
            <a:r>
              <a:rPr lang="en-GB" dirty="0"/>
              <a:t>align their curriculum (teaching – learning – assessment)?</a:t>
            </a:r>
          </a:p>
        </p:txBody>
      </p:sp>
    </p:spTree>
    <p:extLst>
      <p:ext uri="{BB962C8B-B14F-4D97-AF65-F5344CB8AC3E}">
        <p14:creationId xmlns:p14="http://schemas.microsoft.com/office/powerpoint/2010/main" val="215441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The action-oriented approach and constructive alignment  – examples of tasks for use in professional development programmes</vt:lpstr>
      <vt:lpstr>Constructive alignment – needs analysis and definition of learning objectives / intended learning outcomes?</vt:lpstr>
      <vt:lpstr>Constructive alignment – forward and backward  design of curriculum planning</vt:lpstr>
      <vt:lpstr>Constructive alignment –  an action-oriented approach to assessment</vt:lpstr>
      <vt:lpstr>Constructive alignment: assessment –  how can we put it into practice?</vt:lpstr>
      <vt:lpstr>Constructive alignment – planning teaching, learning and assessment activities</vt:lpstr>
      <vt:lpstr>The added value of constructive alignment</vt:lpstr>
      <vt:lpstr>Constructive alignment – enhancing  teacher competence in curriculum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Christian Friedrich</cp:lastModifiedBy>
  <cp:revision>67</cp:revision>
  <dcterms:created xsi:type="dcterms:W3CDTF">2020-01-08T10:10:35Z</dcterms:created>
  <dcterms:modified xsi:type="dcterms:W3CDTF">2023-12-08T09:22:05Z</dcterms:modified>
</cp:coreProperties>
</file>